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624638" cy="9145588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vin" initials="A" lastIdx="7" clrIdx="0"/>
  <p:cmAuthor id="1" name="Sam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60" y="2856"/>
      </p:cViewPr>
      <p:guideLst>
        <p:guide orient="horz" pos="2881"/>
        <p:guide pos="20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87575" y="685800"/>
            <a:ext cx="24828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320697C-0120-4960-B8FD-60E8D43F59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4786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DFDA7-238C-423E-8AB4-CE5179AC2315}" type="slidenum">
              <a:rPr lang="en-US" altLang="zh-CN" smtClean="0">
                <a:latin typeface="Arial" pitchFamily="34" charset="0"/>
              </a:rPr>
              <a:pPr/>
              <a:t>1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819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6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mtClean="0">
              <a:latin typeface="Arial" pitchFamily="34" charset="0"/>
            </a:endParaRPr>
          </a:p>
        </p:txBody>
      </p:sp>
      <p:sp>
        <p:nvSpPr>
          <p:cNvPr id="8197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C47B0B3-5FF8-4F8D-BE33-FA99417C9E21}" type="slidenum">
              <a:rPr lang="en-US" altLang="zh-CN" sz="1200">
                <a:latin typeface="Calibri" pitchFamily="34" charset="0"/>
              </a:rPr>
              <a:pPr algn="r"/>
              <a:t>1</a:t>
            </a:fld>
            <a:endParaRPr lang="en-US" altLang="zh-CN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21C76-DE48-46FF-8CB5-D0CF8915F06C}" type="slidenum">
              <a:rPr lang="en-US" altLang="zh-CN" smtClean="0">
                <a:latin typeface="Arial" pitchFamily="34" charset="0"/>
              </a:rPr>
              <a:pPr/>
              <a:t>2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921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20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mtClean="0">
              <a:latin typeface="Arial" pitchFamily="34" charset="0"/>
            </a:endParaRPr>
          </a:p>
        </p:txBody>
      </p:sp>
      <p:sp>
        <p:nvSpPr>
          <p:cNvPr id="9221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EC11BED-E0E8-4338-8C5B-D2A7DA8A74B9}" type="slidenum">
              <a:rPr lang="en-US" altLang="zh-CN" sz="1200">
                <a:latin typeface="Calibri" pitchFamily="34" charset="0"/>
              </a:rPr>
              <a:pPr algn="r"/>
              <a:t>2</a:t>
            </a:fld>
            <a:endParaRPr lang="en-US" altLang="zh-CN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96888" y="2841625"/>
            <a:ext cx="5630862" cy="1960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93775" y="5183188"/>
            <a:ext cx="4637088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2BE29-AE11-402D-8687-F8613C618D6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109BE-543C-4A20-8799-B3E6ACB62C8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803775" y="366713"/>
            <a:ext cx="1489075" cy="78025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31788" y="366713"/>
            <a:ext cx="4319587" cy="78025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BA4B6-B531-4877-8FC0-A6B76DF633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4A830-DD9B-4132-83AE-9049E69B9F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3875" y="5876925"/>
            <a:ext cx="5630863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3875" y="3876675"/>
            <a:ext cx="5630863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8CAF1-2812-4B47-A647-EBC5D89B4F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31788" y="2133600"/>
            <a:ext cx="2903537" cy="603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387725" y="2133600"/>
            <a:ext cx="2905125" cy="603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9DF5B-1EB6-4A1F-BBD2-AE8A7F732C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1788" y="2047875"/>
            <a:ext cx="2925762" cy="852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31788" y="2900363"/>
            <a:ext cx="2925762" cy="52689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365500" y="2047875"/>
            <a:ext cx="2927350" cy="852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365500" y="2900363"/>
            <a:ext cx="2927350" cy="52689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D1885-E03C-4B35-B68A-9F2F3069E0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76B27-6570-444E-B5DB-900F61D725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901D-81A8-47D1-B468-E668CA631E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1788" y="363538"/>
            <a:ext cx="2179637" cy="1550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0800" y="363538"/>
            <a:ext cx="3702050" cy="7805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31788" y="1914525"/>
            <a:ext cx="2179637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7AAD3-0050-49CB-AF91-3217C14754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8575" y="6402388"/>
            <a:ext cx="39751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298575" y="817563"/>
            <a:ext cx="3975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298575" y="7158038"/>
            <a:ext cx="39751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9BA44-A799-40ED-BF53-2FD8E2308DA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1788" y="366713"/>
            <a:ext cx="59610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1788" y="2133600"/>
            <a:ext cx="5961062" cy="603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1788" y="8328025"/>
            <a:ext cx="1544637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63775" y="8328025"/>
            <a:ext cx="20970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48213" y="8328025"/>
            <a:ext cx="1544637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F681A48-A128-4844-BD00-93B35315E0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7.jpe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81" y="7543007"/>
            <a:ext cx="6584157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矩形 4"/>
          <p:cNvSpPr>
            <a:spLocks noChangeArrowheads="1"/>
          </p:cNvSpPr>
          <p:nvPr/>
        </p:nvSpPr>
        <p:spPr bwMode="auto">
          <a:xfrm>
            <a:off x="416719" y="1829594"/>
            <a:ext cx="558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smtClean="0">
                <a:solidFill>
                  <a:schemeClr val="accent5">
                    <a:lumMod val="25000"/>
                  </a:schemeClr>
                </a:solidFill>
                <a:latin typeface="方正姚体" pitchFamily="2" charset="-122"/>
                <a:ea typeface="方正姚体" pitchFamily="2" charset="-122"/>
              </a:rPr>
              <a:t>DBO Server</a:t>
            </a:r>
            <a:endParaRPr lang="zh-CN" altLang="zh-TW" b="1" dirty="0">
              <a:solidFill>
                <a:schemeClr val="accent5">
                  <a:lumMod val="25000"/>
                </a:schemeClr>
              </a:solidFill>
              <a:latin typeface="方正姚体" pitchFamily="2" charset="-122"/>
              <a:ea typeface="方正姚体" pitchFamily="2" charset="-122"/>
              <a:cs typeface="Times New Roman" pitchFamily="18" charset="0"/>
            </a:endParaRPr>
          </a:p>
        </p:txBody>
      </p:sp>
      <p:pic>
        <p:nvPicPr>
          <p:cNvPr id="2052" name="Picture 6" descr="D:\software\office 2007\MEDIA\OFFICE12\Lines\BD15155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645525"/>
            <a:ext cx="479742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矩形 14"/>
          <p:cNvSpPr>
            <a:spLocks noChangeArrowheads="1"/>
          </p:cNvSpPr>
          <p:nvPr/>
        </p:nvSpPr>
        <p:spPr bwMode="auto">
          <a:xfrm>
            <a:off x="96838" y="8432800"/>
            <a:ext cx="1790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 i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The Gateway to VoIP World</a:t>
            </a:r>
          </a:p>
        </p:txBody>
      </p:sp>
      <p:pic>
        <p:nvPicPr>
          <p:cNvPr id="205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005388"/>
            <a:ext cx="952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Box 23"/>
          <p:cNvSpPr txBox="1">
            <a:spLocks noChangeArrowheads="1"/>
          </p:cNvSpPr>
          <p:nvPr/>
        </p:nvSpPr>
        <p:spPr bwMode="auto">
          <a:xfrm>
            <a:off x="416719" y="2286794"/>
            <a:ext cx="55403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23850">
              <a:lnSpc>
                <a:spcPct val="150000"/>
              </a:lnSpc>
            </a:pPr>
            <a:r>
              <a:rPr lang="en-US" altLang="zh-CN" sz="1200" b="1" dirty="0" smtClean="0">
                <a:solidFill>
                  <a:schemeClr val="accent5">
                    <a:lumMod val="25000"/>
                  </a:schemeClr>
                </a:solidFill>
                <a:latin typeface="方正姚体" pitchFamily="2" charset="-122"/>
                <a:ea typeface="方正姚体" pitchFamily="2" charset="-122"/>
                <a:cs typeface="Times New Roman" pitchFamily="18" charset="0"/>
              </a:rPr>
              <a:t>DBO Server</a:t>
            </a:r>
            <a:r>
              <a:rPr lang="en-US" altLang="zh-CN" sz="1200" dirty="0" smtClean="0">
                <a:solidFill>
                  <a:schemeClr val="accent5">
                    <a:lumMod val="25000"/>
                  </a:schemeClr>
                </a:solidFill>
                <a:latin typeface="方正姚体" pitchFamily="2" charset="-122"/>
                <a:ea typeface="方正姚体" pitchFamily="2" charset="-122"/>
                <a:cs typeface="Times New Roman" pitchFamily="18" charset="0"/>
              </a:rPr>
              <a:t> uses DINSTAR Dynamic Bandwidth Optimization technologies, supports DWG/DAG series products, it can significantly reduce the cost of VoIP bandwidth, and improve service security and peer-to-peer VoIP </a:t>
            </a:r>
            <a:r>
              <a:rPr lang="en-US" altLang="zh-CN" sz="1200" dirty="0" err="1" smtClean="0">
                <a:solidFill>
                  <a:schemeClr val="accent5">
                    <a:lumMod val="25000"/>
                  </a:schemeClr>
                </a:solidFill>
                <a:latin typeface="方正姚体" pitchFamily="2" charset="-122"/>
                <a:ea typeface="方正姚体" pitchFamily="2" charset="-122"/>
                <a:cs typeface="Times New Roman" pitchFamily="18" charset="0"/>
              </a:rPr>
              <a:t>Qos</a:t>
            </a:r>
            <a:r>
              <a:rPr lang="en-US" altLang="zh-CN" sz="1200" dirty="0" smtClean="0">
                <a:solidFill>
                  <a:schemeClr val="accent5">
                    <a:lumMod val="25000"/>
                  </a:schemeClr>
                </a:solidFill>
                <a:latin typeface="方正姚体" pitchFamily="2" charset="-122"/>
                <a:ea typeface="方正姚体" pitchFamily="2" charset="-122"/>
                <a:cs typeface="Times New Roman" pitchFamily="18" charset="0"/>
              </a:rPr>
              <a:t>.</a:t>
            </a:r>
            <a:endParaRPr lang="en-US" altLang="zh-CN" sz="1200" dirty="0">
              <a:solidFill>
                <a:schemeClr val="accent5">
                  <a:lumMod val="25000"/>
                </a:schemeClr>
              </a:solidFill>
              <a:latin typeface="方正姚体" pitchFamily="2" charset="-122"/>
              <a:ea typeface="方正姚体" pitchFamily="2" charset="-122"/>
              <a:cs typeface="Times New Roman" pitchFamily="18" charset="0"/>
            </a:endParaRPr>
          </a:p>
        </p:txBody>
      </p:sp>
      <p:grpSp>
        <p:nvGrpSpPr>
          <p:cNvPr id="2062" name="组合 3"/>
          <p:cNvGrpSpPr>
            <a:grpSpLocks/>
          </p:cNvGrpSpPr>
          <p:nvPr/>
        </p:nvGrpSpPr>
        <p:grpSpPr bwMode="auto">
          <a:xfrm>
            <a:off x="466724" y="3988594"/>
            <a:ext cx="5440363" cy="285750"/>
            <a:chOff x="311923" y="4143372"/>
            <a:chExt cx="5439040" cy="285752"/>
          </a:xfrm>
        </p:grpSpPr>
        <p:pic>
          <p:nvPicPr>
            <p:cNvPr id="2063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11923" y="4143372"/>
              <a:ext cx="5439040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4" name="矩形 22"/>
            <p:cNvSpPr>
              <a:spLocks noChangeArrowheads="1"/>
            </p:cNvSpPr>
            <p:nvPr/>
          </p:nvSpPr>
          <p:spPr bwMode="auto">
            <a:xfrm>
              <a:off x="311923" y="4143372"/>
              <a:ext cx="1596524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smtClean="0">
                  <a:latin typeface="方正姚体" pitchFamily="2" charset="-122"/>
                  <a:ea typeface="方正姚体" pitchFamily="2" charset="-122"/>
                </a:rPr>
                <a:t>DBO Server Application</a:t>
              </a:r>
              <a:endParaRPr lang="zh-CN" altLang="en-US" sz="1200" dirty="0">
                <a:latin typeface="方正姚体" pitchFamily="2" charset="-122"/>
                <a:ea typeface="方正姚体" pitchFamily="2" charset="-122"/>
              </a:endParaRPr>
            </a:p>
          </p:txBody>
        </p:sp>
      </p:grpSp>
      <p:pic>
        <p:nvPicPr>
          <p:cNvPr id="13" name="图片 9" descr="3厄瓜多尔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6624638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2778919" y="762794"/>
            <a:ext cx="3693319" cy="46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dirty="0" smtClean="0"/>
              <a:t>Focus  Innovation Transformation</a:t>
            </a:r>
            <a:endParaRPr lang="zh-CN" altLang="en-US" b="1" dirty="0">
              <a:latin typeface="Calibri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6719" y="4344194"/>
            <a:ext cx="568563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580313"/>
            <a:ext cx="6624638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矩形 4"/>
          <p:cNvSpPr>
            <a:spLocks noChangeArrowheads="1"/>
          </p:cNvSpPr>
          <p:nvPr/>
        </p:nvSpPr>
        <p:spPr bwMode="auto">
          <a:xfrm>
            <a:off x="96838" y="8432800"/>
            <a:ext cx="1790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 i="1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The Gateway to VoIP World</a:t>
            </a:r>
          </a:p>
        </p:txBody>
      </p:sp>
      <p:pic>
        <p:nvPicPr>
          <p:cNvPr id="3076" name="Picture 6" descr="D:\software\office 2007\MEDIA\OFFICE12\Lines\BD15155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645525"/>
            <a:ext cx="479742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图片 20" descr="3楼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6624638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005388"/>
            <a:ext cx="952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"/>
          <p:cNvGrpSpPr/>
          <p:nvPr/>
        </p:nvGrpSpPr>
        <p:grpSpPr>
          <a:xfrm>
            <a:off x="410364" y="1829594"/>
            <a:ext cx="5407025" cy="285750"/>
            <a:chOff x="303213" y="2281238"/>
            <a:chExt cx="5407025" cy="285750"/>
          </a:xfrm>
        </p:grpSpPr>
        <p:pic>
          <p:nvPicPr>
            <p:cNvPr id="3085" name="Picture 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3213" y="2281238"/>
              <a:ext cx="540702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6" name="TextBox 33"/>
            <p:cNvSpPr txBox="1">
              <a:spLocks noChangeArrowheads="1"/>
            </p:cNvSpPr>
            <p:nvPr/>
          </p:nvSpPr>
          <p:spPr bwMode="auto">
            <a:xfrm>
              <a:off x="328613" y="2281238"/>
              <a:ext cx="178593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200" b="1" smtClean="0">
                  <a:latin typeface="方正姚体" pitchFamily="2" charset="-122"/>
                  <a:ea typeface="方正姚体" pitchFamily="2" charset="-122"/>
                </a:rPr>
                <a:t>Key Features</a:t>
              </a:r>
              <a:endParaRPr lang="zh-CN" altLang="en-US" sz="1200" b="1" dirty="0">
                <a:latin typeface="方正姚体" pitchFamily="2" charset="-122"/>
                <a:ea typeface="方正姚体" pitchFamily="2" charset="-122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778919" y="457994"/>
            <a:ext cx="4165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16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algn="l"/>
            <a:r>
              <a:rPr lang="en-US" altLang="zh-CN" sz="1800" b="0" dirty="0" smtClean="0">
                <a:solidFill>
                  <a:schemeClr val="tx1"/>
                </a:solidFill>
                <a:latin typeface="方正姚体" pitchFamily="2" charset="-122"/>
                <a:ea typeface="方正姚体" pitchFamily="2" charset="-122"/>
              </a:rPr>
              <a:t>Decade Focused         </a:t>
            </a:r>
          </a:p>
          <a:p>
            <a:pPr algn="l"/>
            <a:r>
              <a:rPr lang="en-US" altLang="zh-CN" sz="1800" b="0" dirty="0" smtClean="0">
                <a:solidFill>
                  <a:schemeClr val="tx1"/>
                </a:solidFill>
                <a:latin typeface="方正姚体" pitchFamily="2" charset="-122"/>
                <a:ea typeface="方正姚体" pitchFamily="2" charset="-122"/>
              </a:rPr>
              <a:t>Creates the High-quality Products</a:t>
            </a:r>
            <a:endParaRPr lang="zh-CN" altLang="en-US" sz="1800" b="0" dirty="0">
              <a:solidFill>
                <a:schemeClr val="tx1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7" name="TextBox 9"/>
          <p:cNvSpPr txBox="1">
            <a:spLocks noChangeArrowheads="1"/>
          </p:cNvSpPr>
          <p:nvPr/>
        </p:nvSpPr>
        <p:spPr bwMode="auto">
          <a:xfrm>
            <a:off x="568325" y="2210594"/>
            <a:ext cx="487680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100" smtClean="0">
                <a:latin typeface="方正姚体" pitchFamily="2" charset="-122"/>
                <a:ea typeface="方正姚体" pitchFamily="2" charset="-122"/>
              </a:rPr>
              <a:t>Dynamic Bandwidth Optimization, smart transmitting engine against  network bandwidth/jitter/loss changes</a:t>
            </a:r>
            <a:r>
              <a:rPr lang="zh-CN" altLang="en-US" sz="1100" dirty="0" smtClean="0">
                <a:latin typeface="方正姚体" pitchFamily="2" charset="-122"/>
                <a:ea typeface="方正姚体" pitchFamily="2" charset="-122"/>
              </a:rPr>
              <a:t>	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100" smtClean="0"/>
              <a:t>VoIP Bandwidth Saving, up to 4:1 compression( 512K bit/s supports 32 channels )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100" smtClean="0">
                <a:latin typeface="方正姚体" pitchFamily="2" charset="-122"/>
                <a:ea typeface="方正姚体" pitchFamily="2" charset="-122"/>
              </a:rPr>
              <a:t>VoIP QOS Enhancement, better voice quality upon same network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100" smtClean="0">
                <a:latin typeface="方正姚体" pitchFamily="2" charset="-122"/>
                <a:ea typeface="方正姚体" pitchFamily="2" charset="-122"/>
              </a:rPr>
              <a:t>Multi-Path Protection, improve service security upon complex network</a:t>
            </a:r>
            <a:endParaRPr lang="zh-CN" altLang="en-US" sz="1100" smtClean="0">
              <a:latin typeface="方正姚体" pitchFamily="2" charset="-122"/>
              <a:ea typeface="方正姚体" pitchFamily="2" charset="-122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100" smtClean="0">
                <a:latin typeface="方正姚体" pitchFamily="2" charset="-122"/>
                <a:ea typeface="方正姚体" pitchFamily="2" charset="-122"/>
              </a:rPr>
              <a:t>SIP Encryption, independent and encrypted tunnel for SIP packet</a:t>
            </a:r>
            <a:endParaRPr lang="zh-CN" altLang="en-US" sz="1100" smtClean="0">
              <a:latin typeface="方正姚体" pitchFamily="2" charset="-122"/>
              <a:ea typeface="方正姚体" pitchFamily="2" charset="-122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100" smtClean="0">
                <a:latin typeface="方正姚体" pitchFamily="2" charset="-122"/>
                <a:ea typeface="方正姚体" pitchFamily="2" charset="-122"/>
              </a:rPr>
              <a:t>RTP Encryption, independent and encrypted tunnel for RTP packet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100" smtClean="0">
                <a:latin typeface="方正姚体" pitchFamily="2" charset="-122"/>
                <a:ea typeface="方正姚体" pitchFamily="2" charset="-122"/>
              </a:rPr>
              <a:t>Up to 3,200 channels in one server( based on hardware performance )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100" smtClean="0">
                <a:latin typeface="方正姚体" pitchFamily="2" charset="-122"/>
                <a:ea typeface="方正姚体" pitchFamily="2" charset="-122"/>
              </a:rPr>
              <a:t>Inside DBO Agent in DWG/DAG series products, no additional hardware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100" smtClean="0">
                <a:latin typeface="方正姚体" pitchFamily="2" charset="-122"/>
                <a:ea typeface="方正姚体" pitchFamily="2" charset="-122"/>
              </a:rPr>
              <a:t>Full compatibility with 3</a:t>
            </a:r>
            <a:r>
              <a:rPr lang="en-US" altLang="zh-CN" sz="1100" baseline="30000" smtClean="0">
                <a:latin typeface="方正姚体" pitchFamily="2" charset="-122"/>
                <a:ea typeface="方正姚体" pitchFamily="2" charset="-122"/>
              </a:rPr>
              <a:t>rd</a:t>
            </a:r>
            <a:r>
              <a:rPr lang="en-US" altLang="zh-CN" sz="1100" smtClean="0">
                <a:latin typeface="方正姚体" pitchFamily="2" charset="-122"/>
                <a:ea typeface="方正姚体" pitchFamily="2" charset="-122"/>
              </a:rPr>
              <a:t> Soft-Switch and Trunk Gateway products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100" smtClean="0">
                <a:latin typeface="方正姚体" pitchFamily="2" charset="-122"/>
                <a:ea typeface="方正姚体" pitchFamily="2" charset="-122"/>
              </a:rPr>
              <a:t>*Inside DBO Agent in DTG series products, no DBO Server required if using DTG and DWG/DAG together</a:t>
            </a:r>
          </a:p>
          <a:p>
            <a:pPr marL="228600" indent="-228600">
              <a:lnSpc>
                <a:spcPct val="150000"/>
              </a:lnSpc>
            </a:pPr>
            <a:r>
              <a:rPr lang="en-US" altLang="zh-CN" sz="1100" i="1" smtClean="0">
                <a:latin typeface="方正姚体" pitchFamily="2" charset="-122"/>
                <a:ea typeface="方正姚体" pitchFamily="2" charset="-122"/>
              </a:rPr>
              <a:t>Notes: “*”marked feature will be supported in future releases.</a:t>
            </a:r>
            <a:endParaRPr lang="en-US" altLang="zh-CN" sz="1100" smtClean="0">
              <a:latin typeface="方正姚体" pitchFamily="2" charset="-122"/>
              <a:ea typeface="方正姚体" pitchFamily="2" charset="-122"/>
            </a:endParaRPr>
          </a:p>
        </p:txBody>
      </p:sp>
      <p:pic>
        <p:nvPicPr>
          <p:cNvPr id="12" name="Изображение 11" descr="m_logo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519" y="6934994"/>
            <a:ext cx="1841500" cy="81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</TotalTime>
  <Words>86</Words>
  <Application>Microsoft Macintosh PowerPoint</Application>
  <PresentationFormat>Другой</PresentationFormat>
  <Paragraphs>24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默认设计模板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Yayaf_A</dc:creator>
  <cp:lastModifiedBy>mac</cp:lastModifiedBy>
  <cp:revision>128</cp:revision>
  <cp:lastPrinted>1601-01-01T00:00:00Z</cp:lastPrinted>
  <dcterms:created xsi:type="dcterms:W3CDTF">1601-01-01T00:00:00Z</dcterms:created>
  <dcterms:modified xsi:type="dcterms:W3CDTF">2014-09-12T23:17:36Z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